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Proxima Nova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regular.fntdata"/><Relationship Id="rId20" Type="http://schemas.openxmlformats.org/officeDocument/2006/relationships/slide" Target="slides/slide15.xml"/><Relationship Id="rId42" Type="http://schemas.openxmlformats.org/officeDocument/2006/relationships/font" Target="fonts/ProximaNova-italic.fntdata"/><Relationship Id="rId41" Type="http://schemas.openxmlformats.org/officeDocument/2006/relationships/font" Target="fonts/ProximaNova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ProximaNova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ec5966804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ec5966804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people studies null hypotheses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ec5966804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ec5966804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ec5966804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ec5966804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ec59668046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ec5966804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ec59668046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ec59668046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a13bb43df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a13bb43df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a13bb43df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a13bb43df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ec59668046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ec59668046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Include Autocorrelleation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ec59668046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ec59668046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a2d00607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a2d00607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ec5966804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ec5966804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ec59668046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ec59668046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ec59668046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ec59668046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ec59668046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ec5966804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a2d006079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a2d006079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a2d006079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a2d006079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a22a5278c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a22a5278c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a2d006079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a2d006079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a22a5278c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a22a5278c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a22a5278c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a22a5278c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a22a5278c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a22a5278c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ec5966804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ec5966804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a22a5278c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a22a5278c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ec59668046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ec59668046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a13bb43dfa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a13bb43dfa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a22a5278c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a22a5278c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a22a5278c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a22a5278c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ec5966804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ec5966804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ec5966804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ec5966804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ec596680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ec596680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ec5966804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ec5966804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c59668046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ec59668046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ec5966804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ec5966804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4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openxmlformats.org/officeDocument/2006/relationships/image" Target="../media/image40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24.png"/><Relationship Id="rId8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23.png"/><Relationship Id="rId7" Type="http://schemas.openxmlformats.org/officeDocument/2006/relationships/image" Target="../media/image26.png"/><Relationship Id="rId8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6.png"/><Relationship Id="rId4" Type="http://schemas.openxmlformats.org/officeDocument/2006/relationships/image" Target="../media/image35.png"/><Relationship Id="rId5" Type="http://schemas.openxmlformats.org/officeDocument/2006/relationships/image" Target="../media/image9.png"/><Relationship Id="rId6" Type="http://schemas.openxmlformats.org/officeDocument/2006/relationships/image" Target="../media/image5.png"/><Relationship Id="rId7" Type="http://schemas.openxmlformats.org/officeDocument/2006/relationships/image" Target="../media/image29.png"/><Relationship Id="rId8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Relationship Id="rId4" Type="http://schemas.openxmlformats.org/officeDocument/2006/relationships/image" Target="../media/image38.png"/><Relationship Id="rId5" Type="http://schemas.openxmlformats.org/officeDocument/2006/relationships/image" Target="../media/image9.png"/><Relationship Id="rId6" Type="http://schemas.openxmlformats.org/officeDocument/2006/relationships/image" Target="../media/image5.png"/><Relationship Id="rId7" Type="http://schemas.openxmlformats.org/officeDocument/2006/relationships/image" Target="../media/image39.png"/><Relationship Id="rId8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9" Type="http://schemas.openxmlformats.org/officeDocument/2006/relationships/image" Target="../media/image41.png"/><Relationship Id="rId5" Type="http://schemas.openxmlformats.org/officeDocument/2006/relationships/image" Target="../media/image37.png"/><Relationship Id="rId6" Type="http://schemas.openxmlformats.org/officeDocument/2006/relationships/image" Target="../media/image9.png"/><Relationship Id="rId7" Type="http://schemas.openxmlformats.org/officeDocument/2006/relationships/image" Target="../media/image5.png"/><Relationship Id="rId8" Type="http://schemas.openxmlformats.org/officeDocument/2006/relationships/image" Target="../media/image4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9.png"/><Relationship Id="rId7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1.png"/><Relationship Id="rId4" Type="http://schemas.openxmlformats.org/officeDocument/2006/relationships/image" Target="../media/image48.png"/><Relationship Id="rId10" Type="http://schemas.openxmlformats.org/officeDocument/2006/relationships/image" Target="../media/image5.png"/><Relationship Id="rId9" Type="http://schemas.openxmlformats.org/officeDocument/2006/relationships/image" Target="../media/image9.png"/><Relationship Id="rId5" Type="http://schemas.openxmlformats.org/officeDocument/2006/relationships/image" Target="../media/image49.png"/><Relationship Id="rId6" Type="http://schemas.openxmlformats.org/officeDocument/2006/relationships/image" Target="../media/image50.png"/><Relationship Id="rId7" Type="http://schemas.openxmlformats.org/officeDocument/2006/relationships/image" Target="../media/image46.png"/><Relationship Id="rId8" Type="http://schemas.openxmlformats.org/officeDocument/2006/relationships/image" Target="../media/image4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www.tandfonline.com/doi/full/10.1080/1540496X.2021.1898366" TargetMode="External"/><Relationship Id="rId4" Type="http://schemas.openxmlformats.org/officeDocument/2006/relationships/hyperlink" Target="https://www.rand.org/content/dam/rand/pubs/research_reports/RR4400/RR4412z5/RAND_RR4412z5.pdf" TargetMode="External"/><Relationship Id="rId5" Type="http://schemas.openxmlformats.org/officeDocument/2006/relationships/hyperlink" Target="https://www.bis.org/publ/bppdf/bispap82i_rh.pdf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China &amp; US. Economic Relationships with Singapore Markets</a:t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425" y="3102125"/>
            <a:ext cx="1582275" cy="954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0100" y="3087655"/>
            <a:ext cx="1582275" cy="954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63900" y="3805200"/>
            <a:ext cx="1905000" cy="1266825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H0: The United States &amp; China’s Economies have near equal relationship on Singapore’s </a:t>
            </a:r>
            <a:r>
              <a:rPr lang="en"/>
              <a:t>markets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H1: One superpower’s economy has a more substantial relationship with Singapore’s </a:t>
            </a:r>
            <a:r>
              <a:rPr lang="en"/>
              <a:t>markets</a:t>
            </a:r>
            <a:r>
              <a:rPr lang="en"/>
              <a:t>.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51875" y="1822200"/>
            <a:ext cx="85206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6300">
                <a:solidFill>
                  <a:schemeClr val="dk1"/>
                </a:solidFill>
              </a:rPr>
              <a:t>Literature Review</a:t>
            </a:r>
            <a:endParaRPr sz="6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&amp; Literature Review</a:t>
            </a:r>
            <a:endParaRPr/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Stock Market Linkages between the Asean Countries, China and the US: A Fractional Integration/cointegration Approach - 2021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Fractional Cointegration over a series of asian </a:t>
            </a:r>
            <a:r>
              <a:rPr lang="en"/>
              <a:t>countries between China &amp; the US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Focused on general stock market &amp; financial indices.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Found closer long term relationship with United States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351875" y="1822200"/>
            <a:ext cx="85206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6300">
                <a:solidFill>
                  <a:schemeClr val="dk1"/>
                </a:solidFill>
              </a:rPr>
              <a:t>Exploring Data</a:t>
            </a:r>
            <a:endParaRPr sz="6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Data - Description of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48C27"/>
                </a:solidFill>
              </a:rPr>
              <a:t>Singapore</a:t>
            </a:r>
            <a:endParaRPr sz="1150">
              <a:solidFill>
                <a:srgbClr val="777777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B69C6"/>
                </a:solidFill>
              </a:rPr>
              <a:t> STI: Singapore FTSE </a:t>
            </a:r>
            <a:r>
              <a:rPr lang="en" sz="1150">
                <a:solidFill>
                  <a:srgbClr val="4B69C6"/>
                </a:solidFill>
              </a:rPr>
              <a:t>Strait</a:t>
            </a:r>
            <a:r>
              <a:rPr lang="en" sz="1150">
                <a:solidFill>
                  <a:srgbClr val="4B69C6"/>
                </a:solidFill>
              </a:rPr>
              <a:t> Times Index (Investing.com)</a:t>
            </a:r>
            <a:endParaRPr sz="1150">
              <a:solidFill>
                <a:srgbClr val="4B69C6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48C27"/>
                </a:solidFill>
              </a:rPr>
              <a:t>United States</a:t>
            </a:r>
            <a:endParaRPr sz="1150">
              <a:solidFill>
                <a:srgbClr val="777777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B69C6"/>
                </a:solidFill>
              </a:rPr>
              <a:t> SPY: S&amp;P 500 Prices (Investing.com)</a:t>
            </a:r>
            <a:endParaRPr sz="1150">
              <a:solidFill>
                <a:srgbClr val="4B69C6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B69C6"/>
                </a:solidFill>
              </a:rPr>
              <a:t> US Interest Rates: Discount Rate (FRED)</a:t>
            </a:r>
            <a:endParaRPr sz="1150">
              <a:solidFill>
                <a:srgbClr val="4B69C6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B69C6"/>
                </a:solidFill>
              </a:rPr>
              <a:t> Production Index United States: Production: Industry: Total Industry Excluding Construction for United States (FRED)</a:t>
            </a:r>
            <a:endParaRPr sz="1150">
              <a:solidFill>
                <a:srgbClr val="4B69C6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B69C6"/>
                </a:solidFill>
              </a:rPr>
              <a:t> USD: How many </a:t>
            </a:r>
            <a:r>
              <a:rPr lang="en" sz="1150">
                <a:solidFill>
                  <a:srgbClr val="4B69C6"/>
                </a:solidFill>
              </a:rPr>
              <a:t>Singapore</a:t>
            </a:r>
            <a:r>
              <a:rPr lang="en" sz="1150">
                <a:solidFill>
                  <a:srgbClr val="4B69C6"/>
                </a:solidFill>
              </a:rPr>
              <a:t> dollars are needed to purchase a US Dollar (Investing.com)</a:t>
            </a:r>
            <a:endParaRPr sz="1150">
              <a:solidFill>
                <a:srgbClr val="4B69C6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48C27"/>
                </a:solidFill>
              </a:rPr>
              <a:t>China</a:t>
            </a:r>
            <a:endParaRPr sz="1150">
              <a:solidFill>
                <a:srgbClr val="777777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B69C6"/>
                </a:solidFill>
              </a:rPr>
              <a:t> SHG: Shanghai Composite Index Prices</a:t>
            </a:r>
            <a:endParaRPr sz="1150">
              <a:solidFill>
                <a:srgbClr val="4B69C6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B69C6"/>
                </a:solidFill>
              </a:rPr>
              <a:t> Chinese Interest Rates: Discount Rate (FRED)</a:t>
            </a:r>
            <a:endParaRPr sz="1150">
              <a:solidFill>
                <a:srgbClr val="4B69C6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B69C6"/>
                </a:solidFill>
              </a:rPr>
              <a:t> Production Index China: Production: Industry: Total Industry Excluding Construction for United China (FRED)</a:t>
            </a:r>
            <a:endParaRPr sz="1150">
              <a:solidFill>
                <a:srgbClr val="4B69C6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B69C6"/>
                </a:solidFill>
              </a:rPr>
              <a:t> CNY: How many </a:t>
            </a:r>
            <a:r>
              <a:rPr lang="en" sz="1150">
                <a:solidFill>
                  <a:srgbClr val="4B69C6"/>
                </a:solidFill>
              </a:rPr>
              <a:t>Singapore</a:t>
            </a:r>
            <a:r>
              <a:rPr lang="en" sz="1150">
                <a:solidFill>
                  <a:srgbClr val="4B69C6"/>
                </a:solidFill>
              </a:rPr>
              <a:t> dollars are needed to purchase a Chinese Yen</a:t>
            </a:r>
            <a:endParaRPr sz="1150">
              <a:solidFill>
                <a:srgbClr val="4B69C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Data - Analysis - Frequency Distributions</a:t>
            </a:r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7450"/>
            <a:ext cx="3147351" cy="3149476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9" name="Google Shape;1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9069" y="1317450"/>
            <a:ext cx="3352408" cy="3149476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Data - Analysis - Over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3616" y="1308975"/>
            <a:ext cx="3185886" cy="308845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6" name="Google Shape;1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750" y="1308975"/>
            <a:ext cx="3086399" cy="308845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Data - Analysis - Unit Root Tests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025" y="3160425"/>
            <a:ext cx="4887041" cy="181595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3" name="Google Shape;17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0025" y="1087088"/>
            <a:ext cx="4887050" cy="1935187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4" name="Google Shape;174;p29"/>
          <p:cNvSpPr txBox="1"/>
          <p:nvPr/>
        </p:nvSpPr>
        <p:spPr>
          <a:xfrm>
            <a:off x="533400" y="1017725"/>
            <a:ext cx="14733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Raw Data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5" name="Google Shape;175;p29"/>
          <p:cNvSpPr txBox="1"/>
          <p:nvPr/>
        </p:nvSpPr>
        <p:spPr>
          <a:xfrm>
            <a:off x="581175" y="3112325"/>
            <a:ext cx="14733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Returns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/>
          <p:nvPr>
            <p:ph type="title"/>
          </p:nvPr>
        </p:nvSpPr>
        <p:spPr>
          <a:xfrm>
            <a:off x="90200" y="101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Data - Cross Correlations - Returns Data </a:t>
            </a:r>
            <a:endParaRPr/>
          </a:p>
        </p:txBody>
      </p:sp>
      <p:sp>
        <p:nvSpPr>
          <p:cNvPr id="181" name="Google Shape;181;p30"/>
          <p:cNvSpPr/>
          <p:nvPr/>
        </p:nvSpPr>
        <p:spPr>
          <a:xfrm>
            <a:off x="3193025" y="795500"/>
            <a:ext cx="968100" cy="10152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2000" y="527875"/>
            <a:ext cx="4796209" cy="446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Data - Crisis Variable</a:t>
            </a:r>
            <a:endParaRPr/>
          </a:p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60775"/>
            <a:ext cx="4570876" cy="2799801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1"/>
          <p:cNvSpPr txBox="1"/>
          <p:nvPr/>
        </p:nvSpPr>
        <p:spPr>
          <a:xfrm>
            <a:off x="5531275" y="1397050"/>
            <a:ext cx="2310600" cy="22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Crisis Quarters: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1" name="Google Shape;19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6050" y="1755563"/>
            <a:ext cx="1047750" cy="229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1"/>
          <p:cNvSpPr txBox="1"/>
          <p:nvPr/>
        </p:nvSpPr>
        <p:spPr>
          <a:xfrm>
            <a:off x="6875475" y="1790875"/>
            <a:ext cx="1242300" cy="7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Internet Crash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3" name="Google Shape;193;p31"/>
          <p:cNvSpPr txBox="1"/>
          <p:nvPr/>
        </p:nvSpPr>
        <p:spPr>
          <a:xfrm>
            <a:off x="6911925" y="2543050"/>
            <a:ext cx="2058900" cy="7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2008 Financial Crisis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4" name="Google Shape;194;p31"/>
          <p:cNvSpPr txBox="1"/>
          <p:nvPr/>
        </p:nvSpPr>
        <p:spPr>
          <a:xfrm>
            <a:off x="6813800" y="3200700"/>
            <a:ext cx="2372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China 2015 bubble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6813800" y="3590900"/>
            <a:ext cx="2372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Covid 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51875" y="1822200"/>
            <a:ext cx="85206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6300">
                <a:solidFill>
                  <a:schemeClr val="dk1"/>
                </a:solidFill>
              </a:rPr>
              <a:t>Motivations</a:t>
            </a:r>
            <a:endParaRPr sz="6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2"/>
          <p:cNvSpPr txBox="1"/>
          <p:nvPr>
            <p:ph idx="1" type="body"/>
          </p:nvPr>
        </p:nvSpPr>
        <p:spPr>
          <a:xfrm>
            <a:off x="351875" y="1822200"/>
            <a:ext cx="85206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300">
                <a:solidFill>
                  <a:schemeClr val="dk1"/>
                </a:solidFill>
              </a:rPr>
              <a:t>Research Methodology </a:t>
            </a:r>
            <a:endParaRPr sz="6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6300">
                <a:solidFill>
                  <a:schemeClr val="dk1"/>
                </a:solidFill>
              </a:rPr>
              <a:t>&amp; </a:t>
            </a:r>
            <a:r>
              <a:rPr lang="en" sz="6300">
                <a:solidFill>
                  <a:schemeClr val="dk1"/>
                </a:solidFill>
              </a:rPr>
              <a:t>Research</a:t>
            </a:r>
            <a:endParaRPr sz="6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Research Methodology</a:t>
            </a:r>
            <a:endParaRPr/>
          </a:p>
        </p:txBody>
      </p:sp>
      <p:sp>
        <p:nvSpPr>
          <p:cNvPr id="207" name="Google Shape;207;p33"/>
          <p:cNvSpPr txBox="1"/>
          <p:nvPr>
            <p:ph idx="1" type="body"/>
          </p:nvPr>
        </p:nvSpPr>
        <p:spPr>
          <a:xfrm>
            <a:off x="311700" y="11449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Cointegration</a:t>
            </a:r>
            <a:r>
              <a:rPr lang="en"/>
              <a:t>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VEC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Granger Causality Tests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Impulse Response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Variance </a:t>
            </a:r>
            <a:r>
              <a:rPr lang="en"/>
              <a:t>Decomposition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type="title"/>
          </p:nvPr>
        </p:nvSpPr>
        <p:spPr>
          <a:xfrm>
            <a:off x="311700" y="96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VEC Analysis - Cointegration Analysis</a:t>
            </a:r>
            <a:endParaRPr/>
          </a:p>
        </p:txBody>
      </p:sp>
      <p:pic>
        <p:nvPicPr>
          <p:cNvPr id="213" name="Google Shape;21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900" y="1578800"/>
            <a:ext cx="1582275" cy="9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00" y="3567140"/>
            <a:ext cx="1582275" cy="8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1197" y="3145412"/>
            <a:ext cx="2038800" cy="167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1775" y="3179450"/>
            <a:ext cx="2038800" cy="164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93548" y="1235525"/>
            <a:ext cx="1935254" cy="164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81850" y="1235525"/>
            <a:ext cx="2038800" cy="168240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/>
          <p:nvPr/>
        </p:nvSpPr>
        <p:spPr>
          <a:xfrm>
            <a:off x="6822950" y="3001525"/>
            <a:ext cx="455400" cy="440700"/>
          </a:xfrm>
          <a:prstGeom prst="noSmoking">
            <a:avLst>
              <a:gd fmla="val 1875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0" name="Google Shape;220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46400" y="1006105"/>
            <a:ext cx="608505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19900" y="1006105"/>
            <a:ext cx="608505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4"/>
          <p:cNvSpPr/>
          <p:nvPr/>
        </p:nvSpPr>
        <p:spPr>
          <a:xfrm>
            <a:off x="4344300" y="3001525"/>
            <a:ext cx="455400" cy="440700"/>
          </a:xfrm>
          <a:prstGeom prst="noSmoking">
            <a:avLst>
              <a:gd fmla="val 1875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/>
          <p:nvPr>
            <p:ph type="title"/>
          </p:nvPr>
        </p:nvSpPr>
        <p:spPr>
          <a:xfrm>
            <a:off x="3712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VAR Analysis - Crisis Dummy Variables Lag-12</a:t>
            </a:r>
            <a:endParaRPr/>
          </a:p>
        </p:txBody>
      </p:sp>
      <p:pic>
        <p:nvPicPr>
          <p:cNvPr id="228" name="Google Shape;2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1475" y="824138"/>
            <a:ext cx="3847775" cy="186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225" y="3433438"/>
            <a:ext cx="1582275" cy="9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700" y="1379540"/>
            <a:ext cx="1582275" cy="8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35600" y="2742250"/>
            <a:ext cx="2853200" cy="20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6225" y="621185"/>
            <a:ext cx="2803025" cy="270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6150" y="2944150"/>
            <a:ext cx="4063630" cy="18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5"/>
          <p:cNvSpPr/>
          <p:nvPr/>
        </p:nvSpPr>
        <p:spPr>
          <a:xfrm>
            <a:off x="6864075" y="4388351"/>
            <a:ext cx="295800" cy="153900"/>
          </a:xfrm>
          <a:prstGeom prst="mathEqual">
            <a:avLst>
              <a:gd fmla="val 23520" name="adj1"/>
              <a:gd fmla="val 1176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5" name="Google Shape;235;p35"/>
          <p:cNvSpPr/>
          <p:nvPr/>
        </p:nvSpPr>
        <p:spPr>
          <a:xfrm rot="-5400000">
            <a:off x="5578156" y="987052"/>
            <a:ext cx="348300" cy="16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35"/>
          <p:cNvSpPr/>
          <p:nvPr/>
        </p:nvSpPr>
        <p:spPr>
          <a:xfrm rot="5400000">
            <a:off x="5629581" y="3095052"/>
            <a:ext cx="348300" cy="16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7" name="Google Shape;237;p35"/>
          <p:cNvSpPr/>
          <p:nvPr/>
        </p:nvSpPr>
        <p:spPr>
          <a:xfrm>
            <a:off x="6780063" y="2263676"/>
            <a:ext cx="295800" cy="153900"/>
          </a:xfrm>
          <a:prstGeom prst="mathEqual">
            <a:avLst>
              <a:gd fmla="val 23520" name="adj1"/>
              <a:gd fmla="val 1176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VAR Analysis - Engle Granger Causality Test</a:t>
            </a:r>
            <a:endParaRPr/>
          </a:p>
        </p:txBody>
      </p:sp>
      <p:pic>
        <p:nvPicPr>
          <p:cNvPr id="243" name="Google Shape;2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900" y="1017725"/>
            <a:ext cx="3250975" cy="153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225" y="3433438"/>
            <a:ext cx="1582275" cy="9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700" y="1379540"/>
            <a:ext cx="1582275" cy="8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14900" y="2850550"/>
            <a:ext cx="3250975" cy="16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6"/>
          <p:cNvSpPr/>
          <p:nvPr/>
        </p:nvSpPr>
        <p:spPr>
          <a:xfrm>
            <a:off x="7880475" y="2787200"/>
            <a:ext cx="455400" cy="440700"/>
          </a:xfrm>
          <a:prstGeom prst="noSmoking">
            <a:avLst>
              <a:gd fmla="val 1875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8" name="Google Shape;248;p36"/>
          <p:cNvSpPr/>
          <p:nvPr/>
        </p:nvSpPr>
        <p:spPr>
          <a:xfrm>
            <a:off x="7811875" y="938850"/>
            <a:ext cx="455400" cy="440700"/>
          </a:xfrm>
          <a:prstGeom prst="noSmoking">
            <a:avLst>
              <a:gd fmla="val 18750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VAR Analysis - Impulse Response</a:t>
            </a:r>
            <a:endParaRPr/>
          </a:p>
        </p:txBody>
      </p:sp>
      <p:pic>
        <p:nvPicPr>
          <p:cNvPr id="254" name="Google Shape;25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6325" y="1017725"/>
            <a:ext cx="2330426" cy="182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6755" y="946538"/>
            <a:ext cx="2958795" cy="1971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225" y="3433438"/>
            <a:ext cx="1582275" cy="9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6700" y="1379540"/>
            <a:ext cx="1582275" cy="8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36914" y="2981425"/>
            <a:ext cx="2126361" cy="182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15675" y="3070613"/>
            <a:ext cx="3375925" cy="1850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VAR Model - Variance Decomposition</a:t>
            </a:r>
            <a:endParaRPr/>
          </a:p>
        </p:txBody>
      </p:sp>
      <p:pic>
        <p:nvPicPr>
          <p:cNvPr id="265" name="Google Shape;26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9150" y="1236925"/>
            <a:ext cx="2239424" cy="1944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8525" y="1236925"/>
            <a:ext cx="2239424" cy="196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225" y="3433438"/>
            <a:ext cx="1582275" cy="9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6700" y="1379540"/>
            <a:ext cx="1582275" cy="8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98525" y="3423600"/>
            <a:ext cx="2513899" cy="155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00875" y="3238800"/>
            <a:ext cx="2175951" cy="164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700" y="3295325"/>
            <a:ext cx="2646250" cy="165063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9"/>
          <p:cNvSpPr txBox="1"/>
          <p:nvPr>
            <p:ph type="title"/>
          </p:nvPr>
        </p:nvSpPr>
        <p:spPr>
          <a:xfrm>
            <a:off x="311700" y="111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Residual Analysis</a:t>
            </a:r>
            <a:endParaRPr/>
          </a:p>
        </p:txBody>
      </p:sp>
      <p:pic>
        <p:nvPicPr>
          <p:cNvPr id="277" name="Google Shape;27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5250" y="1527338"/>
            <a:ext cx="2834300" cy="14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2625" y="1415675"/>
            <a:ext cx="2766551" cy="168882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9"/>
          <p:cNvSpPr txBox="1"/>
          <p:nvPr/>
        </p:nvSpPr>
        <p:spPr>
          <a:xfrm>
            <a:off x="2674525" y="875375"/>
            <a:ext cx="2766600" cy="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Normality Test Jarque Bera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0" name="Google Shape;280;p39"/>
          <p:cNvSpPr txBox="1"/>
          <p:nvPr/>
        </p:nvSpPr>
        <p:spPr>
          <a:xfrm>
            <a:off x="5822625" y="768075"/>
            <a:ext cx="3009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Autocorrelation - Portmanteau Test 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1" name="Google Shape;28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3225" y="3433438"/>
            <a:ext cx="1582275" cy="9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6700" y="1379540"/>
            <a:ext cx="1582275" cy="8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41775" y="875380"/>
            <a:ext cx="608505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86125" y="875380"/>
            <a:ext cx="608505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56550" y="3072130"/>
            <a:ext cx="608505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22624" y="3274475"/>
            <a:ext cx="2766549" cy="169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41775" y="3183105"/>
            <a:ext cx="608505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ARDL(4) Model - Model Analysis </a:t>
            </a:r>
            <a:endParaRPr/>
          </a:p>
        </p:txBody>
      </p:sp>
      <p:pic>
        <p:nvPicPr>
          <p:cNvPr id="293" name="Google Shape;29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875" y="1017725"/>
            <a:ext cx="3230044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5925" y="1017725"/>
            <a:ext cx="2838676" cy="367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8026" y="1017725"/>
            <a:ext cx="2544266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92775" y="982643"/>
            <a:ext cx="650775" cy="39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45850" y="995913"/>
            <a:ext cx="341400" cy="179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87250" y="982647"/>
            <a:ext cx="341400" cy="20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08833" y="1017725"/>
            <a:ext cx="746894" cy="39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ARDL Model - Residual Analysis</a:t>
            </a:r>
            <a:endParaRPr/>
          </a:p>
        </p:txBody>
      </p:sp>
      <p:pic>
        <p:nvPicPr>
          <p:cNvPr id="305" name="Google Shape;30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500" y="1017725"/>
            <a:ext cx="2787051" cy="121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500" y="2363275"/>
            <a:ext cx="1672200" cy="255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5875" y="1097362"/>
            <a:ext cx="2495848" cy="106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45325" y="2168800"/>
            <a:ext cx="1927375" cy="283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34500" y="1017725"/>
            <a:ext cx="2629111" cy="115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26050" y="2157625"/>
            <a:ext cx="1745425" cy="276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46751" y="2526734"/>
            <a:ext cx="650775" cy="39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066401" y="2540005"/>
            <a:ext cx="341400" cy="179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407801" y="2526738"/>
            <a:ext cx="341400" cy="20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834201" y="2539270"/>
            <a:ext cx="614250" cy="3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 - Split Relationship - Cultural Ties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900" y="1123975"/>
            <a:ext cx="6566200" cy="37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- Interpretation</a:t>
            </a:r>
            <a:endParaRPr/>
          </a:p>
        </p:txBody>
      </p:sp>
      <p:sp>
        <p:nvSpPr>
          <p:cNvPr id="320" name="Google Shape;320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Accept the null hypothesis: Due to the ARDL model having a stronger relationship from Chinese Economic variables &amp; the US economic variables having a stronger short term variation than China. Therefore there is no conclusive evidence that China has a </a:t>
            </a:r>
            <a:r>
              <a:rPr lang="en"/>
              <a:t>significantly</a:t>
            </a:r>
            <a:r>
              <a:rPr lang="en"/>
              <a:t> stronger relationship even though it is arguably slightly stronger due to the models proposed here from ARDL &amp; Cointegration.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3"/>
          <p:cNvSpPr txBox="1"/>
          <p:nvPr>
            <p:ph idx="1" type="body"/>
          </p:nvPr>
        </p:nvSpPr>
        <p:spPr>
          <a:xfrm>
            <a:off x="351875" y="1822200"/>
            <a:ext cx="85206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6300">
                <a:solidFill>
                  <a:schemeClr val="dk1"/>
                </a:solidFill>
              </a:rPr>
              <a:t>Policy Implications</a:t>
            </a:r>
            <a:endParaRPr sz="6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Policy Implications</a:t>
            </a:r>
            <a:endParaRPr/>
          </a:p>
        </p:txBody>
      </p:sp>
      <p:sp>
        <p:nvSpPr>
          <p:cNvPr id="332" name="Google Shape;332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Singapore should</a:t>
            </a:r>
            <a:r>
              <a:rPr lang="en"/>
              <a:t> remain agnostic culturally &amp; economically between these 2 superpowers and continue to split their </a:t>
            </a:r>
            <a:r>
              <a:rPr lang="en"/>
              <a:t>growth</a:t>
            </a:r>
            <a:r>
              <a:rPr lang="en"/>
              <a:t> off the backs of these superpowers.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Continue</a:t>
            </a:r>
            <a:r>
              <a:rPr lang="en"/>
              <a:t> trade relationships and investment flows to each country.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Continue to stabilize culture to not favor one side or the other.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Research </a:t>
            </a:r>
            <a:endParaRPr/>
          </a:p>
        </p:txBody>
      </p:sp>
      <p:sp>
        <p:nvSpPr>
          <p:cNvPr id="338" name="Google Shape;338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 Economic Relationship between China &amp; US between every Pacific &amp; American Middle Economic Superpower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Bibliography</a:t>
            </a:r>
            <a:endParaRPr/>
          </a:p>
        </p:txBody>
      </p:sp>
      <p:sp>
        <p:nvSpPr>
          <p:cNvPr id="344" name="Google Shape;344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 Brunel University London - Stock Market Linkages between the Asean Countries, China and the US: A Fractional Integration/cointegration Approach -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https://www.tandfonline.com/doi/full/10.1080/1540496X.2021.1898366</a:t>
            </a:r>
            <a:r>
              <a:rPr lang="en" sz="1200"/>
              <a:t> 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* Lowy Institute - Asia Power Index - https://power.lowyinstitute.org/ 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* Regional Responses to U.S.-China Competition in the Indo-Pacific (Singapore) -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https://www.rand.org/content/dam/rand/pubs/research_reports/RR4400/RR4412z5/RAND_RR4412z5.pdf</a:t>
            </a:r>
            <a:r>
              <a:rPr lang="en" sz="1200"/>
              <a:t> 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* The influence of Chinese and US financial markets on Asia-Pacific -  </a:t>
            </a:r>
            <a:r>
              <a:rPr lang="en" sz="1200" u="sng">
                <a:solidFill>
                  <a:schemeClr val="hlink"/>
                </a:solidFill>
                <a:hlinkClick r:id="rId5"/>
              </a:rPr>
              <a:t>https://www.bis.org/publ/bppdf/bispap82i_rh.pdf</a:t>
            </a:r>
            <a:r>
              <a:rPr lang="en" sz="1200"/>
              <a:t> 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 - Split Relationship - Strong Economic Ties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575" y="1071376"/>
            <a:ext cx="5043550" cy="370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- Split Relationship - Singapore’s Favorability Ratings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8950" y="2677039"/>
            <a:ext cx="2062175" cy="30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4">
            <a:alphaModFix/>
          </a:blip>
          <a:srcRect b="0" l="0" r="0" t="-19731"/>
          <a:stretch/>
        </p:blipFill>
        <p:spPr>
          <a:xfrm>
            <a:off x="5885250" y="2658988"/>
            <a:ext cx="2062184" cy="3384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2390275" y="2249688"/>
            <a:ext cx="19221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Views of China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5885250" y="2315013"/>
            <a:ext cx="19221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Views of US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535125" y="2223738"/>
            <a:ext cx="153900" cy="160800"/>
          </a:xfrm>
          <a:prstGeom prst="ellipse">
            <a:avLst/>
          </a:prstGeom>
          <a:solidFill>
            <a:srgbClr val="8FB3E0"/>
          </a:solidFill>
          <a:ln cap="flat" cmpd="sng" w="9525">
            <a:solidFill>
              <a:srgbClr val="8FB3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3" name="Google Shape;93;p17"/>
          <p:cNvSpPr/>
          <p:nvPr/>
        </p:nvSpPr>
        <p:spPr>
          <a:xfrm>
            <a:off x="535125" y="2530188"/>
            <a:ext cx="153900" cy="160800"/>
          </a:xfrm>
          <a:prstGeom prst="ellipse">
            <a:avLst/>
          </a:prstGeom>
          <a:solidFill>
            <a:srgbClr val="DEC972"/>
          </a:solidFill>
          <a:ln cap="flat" cmpd="sng" w="9525">
            <a:solidFill>
              <a:srgbClr val="DEC9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535125" y="2836638"/>
            <a:ext cx="153900" cy="160800"/>
          </a:xfrm>
          <a:prstGeom prst="ellipse">
            <a:avLst/>
          </a:prstGeom>
          <a:solidFill>
            <a:srgbClr val="8C8C8C"/>
          </a:solidFill>
          <a:ln cap="flat" cmpd="sng" w="9525">
            <a:solidFill>
              <a:srgbClr val="8C8C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782925" y="2146063"/>
            <a:ext cx="10179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18-29</a:t>
            </a:r>
            <a:endParaRPr sz="1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782925" y="2452513"/>
            <a:ext cx="10179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30-49</a:t>
            </a:r>
            <a:endParaRPr sz="1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782925" y="2758963"/>
            <a:ext cx="10179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50+</a:t>
            </a:r>
            <a:endParaRPr sz="1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- Tensions - High Trade Tensions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0" l="-700" r="699" t="0"/>
          <a:stretch/>
        </p:blipFill>
        <p:spPr>
          <a:xfrm>
            <a:off x="1023050" y="942425"/>
            <a:ext cx="763559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- Tensions - US Hostile view of China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5538" y="1152476"/>
            <a:ext cx="7032924" cy="357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271500" y="96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 - Middle Powers Stuck In Middle</a:t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9249" y="1015301"/>
            <a:ext cx="6865501" cy="373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Which </a:t>
            </a:r>
            <a:r>
              <a:rPr lang="en" sz="3400">
                <a:solidFill>
                  <a:schemeClr val="dk1"/>
                </a:solidFill>
              </a:rPr>
              <a:t>Superpower</a:t>
            </a:r>
            <a:r>
              <a:rPr lang="en" sz="3400">
                <a:solidFill>
                  <a:schemeClr val="dk1"/>
                </a:solidFill>
              </a:rPr>
              <a:t> economy </a:t>
            </a:r>
            <a:r>
              <a:rPr lang="en" sz="3400">
                <a:solidFill>
                  <a:schemeClr val="dk1"/>
                </a:solidFill>
              </a:rPr>
              <a:t>(U.S. or China) </a:t>
            </a:r>
            <a:r>
              <a:rPr lang="en" sz="3400">
                <a:solidFill>
                  <a:schemeClr val="dk1"/>
                </a:solidFill>
              </a:rPr>
              <a:t>has a greater relationship with Singapore Financial Markets ? </a:t>
            </a:r>
            <a:endParaRPr sz="3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